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Roboto Slab"/>
      <p:regular r:id="rId25"/>
      <p:bold r:id="rId26"/>
    </p:embeddedFon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DFC73AB-8812-4F9E-B04D-EAAAA290895F}">
  <a:tblStyle styleId="{EDFC73AB-8812-4F9E-B04D-EAAAA29089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Slab-bold.fntdata"/><Relationship Id="rId25" Type="http://schemas.openxmlformats.org/officeDocument/2006/relationships/font" Target="fonts/RobotoSlab-regular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c6f75fc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c6f75fc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ab41295f2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ab41295f2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800d27c72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800d27c72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800d27c72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800d27c72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800d27c72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800d27c72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800d27c72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800d27c72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800d27c72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800d27c72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6f75fce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c6f75fce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6f75fceb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6f75fceb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ab41295f2e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ab41295f2e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75fce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75fc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800d27c723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800d27c723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75fceb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75fce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800d27c723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800d27c723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800d27c72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800d27c72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800d27c72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800d27c72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800d27c723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800d27c723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6f75fce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6f75fce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fisheries.noaa.gov/new-england-mid-atlantic/recreational-fishing/recreational-fishing-regulations-species#bluefish" TargetMode="External"/><Relationship Id="rId4" Type="http://schemas.openxmlformats.org/officeDocument/2006/relationships/hyperlink" Target="https://www.seaangler.co.uk/fishing-tips/tactics/sea-fish-size-limit-chart/" TargetMode="External"/><Relationship Id="rId5" Type="http://schemas.openxmlformats.org/officeDocument/2006/relationships/hyperlink" Target="https://doi.org/10.1016/j.icesjms.2005.05.007" TargetMode="External"/><Relationship Id="rId6" Type="http://schemas.openxmlformats.org/officeDocument/2006/relationships/hyperlink" Target="https://journals.plos.org/plosone/article?id=10.1371/journal.pone.0041538" TargetMode="External"/><Relationship Id="rId7" Type="http://schemas.openxmlformats.org/officeDocument/2006/relationships/hyperlink" Target="https://www.charterfishingdestin.com/saltwater-fishing-baits/" TargetMode="External"/><Relationship Id="rId8" Type="http://schemas.openxmlformats.org/officeDocument/2006/relationships/hyperlink" Target="https://afspubs.onlinelibrary.wiley.com/doi/full/10.1002/mcf2.10007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fisheries.noaa.gov/recreational-fishing-data/recreational-fishing-data-downloads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8.png"/><Relationship Id="rId8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hyperlink" Target="https://safmc.net/regulation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Monte Carlo Simulation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Atlantic Coastline Fishing</a:t>
            </a:r>
            <a:endParaRPr sz="2400"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810200" y="3413250"/>
            <a:ext cx="5783400" cy="11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Yibo Wang</a:t>
            </a:r>
            <a:endParaRPr sz="19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Bojun Zhang</a:t>
            </a:r>
            <a:endParaRPr sz="19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Yichen Huang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idx="1" type="subTitle"/>
          </p:nvPr>
        </p:nvSpPr>
        <p:spPr>
          <a:xfrm>
            <a:off x="4939500" y="724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result</a:t>
            </a:r>
            <a:endParaRPr sz="3400"/>
          </a:p>
        </p:txBody>
      </p:sp>
      <p:sp>
        <p:nvSpPr>
          <p:cNvPr id="142" name="Google Shape;142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7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 amt="66000"/>
          </a:blip>
          <a:stretch>
            <a:fillRect/>
          </a:stretch>
        </p:blipFill>
        <p:spPr>
          <a:xfrm>
            <a:off x="152400" y="152400"/>
            <a:ext cx="4262850" cy="183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2700" y="1532150"/>
            <a:ext cx="515900" cy="191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5">
            <a:alphaModFix amt="72000"/>
          </a:blip>
          <a:stretch>
            <a:fillRect/>
          </a:stretch>
        </p:blipFill>
        <p:spPr>
          <a:xfrm>
            <a:off x="152400" y="2069700"/>
            <a:ext cx="3921144" cy="284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Senario 3</a:t>
            </a:r>
            <a:endParaRPr/>
          </a:p>
        </p:txBody>
      </p:sp>
      <p:sp>
        <p:nvSpPr>
          <p:cNvPr id="151" name="Google Shape;151;p23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Effects of different baits on fishing species richness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3"/>
          <p:cNvSpPr txBox="1"/>
          <p:nvPr>
            <p:ph idx="2" type="body"/>
          </p:nvPr>
        </p:nvSpPr>
        <p:spPr>
          <a:xfrm>
            <a:off x="4731300" y="724200"/>
            <a:ext cx="40452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Species richness can be affected by the use of superior baits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Each fish has a chance of catching with normal bait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Premium baits increase the chance of catching some fish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Different baits affect different fish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catch probability of different fish without bait</a:t>
            </a:r>
            <a:endParaRPr/>
          </a:p>
        </p:txBody>
      </p:sp>
      <p:sp>
        <p:nvSpPr>
          <p:cNvPr id="158" name="Google Shape;158;p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0" y="226700"/>
            <a:ext cx="4029750" cy="46727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>
            <p:ph idx="1" type="subTitle"/>
          </p:nvPr>
        </p:nvSpPr>
        <p:spPr>
          <a:xfrm>
            <a:off x="265500" y="290752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probability of each fish being caught over the course of a year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in fish species</a:t>
            </a:r>
            <a:endParaRPr/>
          </a:p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265500" y="2769000"/>
            <a:ext cx="4045200" cy="15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Catch 100 fish at a time and check out the different species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Loop 100 times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4975" y="869075"/>
            <a:ext cx="4446024" cy="3783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265500" y="1065450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change in fish species</a:t>
            </a:r>
            <a:endParaRPr/>
          </a:p>
        </p:txBody>
      </p:sp>
      <p:sp>
        <p:nvSpPr>
          <p:cNvPr id="173" name="Google Shape;173;p26"/>
          <p:cNvSpPr txBox="1"/>
          <p:nvPr>
            <p:ph idx="1" type="subTitle"/>
          </p:nvPr>
        </p:nvSpPr>
        <p:spPr>
          <a:xfrm>
            <a:off x="265500" y="2769000"/>
            <a:ext cx="4045200" cy="18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average species per 100 times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check the average of different species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Loop 20 times to see the change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74" name="Google Shape;174;p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724200"/>
            <a:ext cx="4571999" cy="388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How can I determine which fish are affected by different baits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How much can different baits increase the probability with certain fish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7"/>
          <p:cNvSpPr txBox="1"/>
          <p:nvPr>
            <p:ph type="title"/>
          </p:nvPr>
        </p:nvSpPr>
        <p:spPr>
          <a:xfrm>
            <a:off x="278100" y="1818600"/>
            <a:ext cx="4045200" cy="15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490250" y="526350"/>
            <a:ext cx="3669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endParaRPr/>
          </a:p>
        </p:txBody>
      </p:sp>
      <p:sp>
        <p:nvSpPr>
          <p:cNvPr id="187" name="Google Shape;187;p28"/>
          <p:cNvSpPr txBox="1"/>
          <p:nvPr>
            <p:ph idx="4294967295" type="body"/>
          </p:nvPr>
        </p:nvSpPr>
        <p:spPr>
          <a:xfrm>
            <a:off x="4572000" y="724200"/>
            <a:ext cx="3837000" cy="3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Different baits affect the results in two ways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1. The number of fish structures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2. Species richness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8200" y="2430850"/>
            <a:ext cx="4760925" cy="249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/>
          <p:nvPr/>
        </p:nvSpPr>
        <p:spPr>
          <a:xfrm>
            <a:off x="-8550" y="-1234325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4" name="Google Shape;194;p29"/>
          <p:cNvGrpSpPr/>
          <p:nvPr/>
        </p:nvGrpSpPr>
        <p:grpSpPr>
          <a:xfrm>
            <a:off x="1211257" y="470705"/>
            <a:ext cx="1233485" cy="1233485"/>
            <a:chOff x="1700550" y="1498632"/>
            <a:chExt cx="1053900" cy="1053900"/>
          </a:xfrm>
        </p:grpSpPr>
        <p:sp>
          <p:nvSpPr>
            <p:cNvPr id="195" name="Google Shape;195;p29"/>
            <p:cNvSpPr/>
            <p:nvPr/>
          </p:nvSpPr>
          <p:spPr>
            <a:xfrm>
              <a:off x="1700550" y="1498632"/>
              <a:ext cx="1053900" cy="1053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9"/>
            <p:cNvSpPr/>
            <p:nvPr/>
          </p:nvSpPr>
          <p:spPr>
            <a:xfrm>
              <a:off x="1956450" y="1729405"/>
              <a:ext cx="542100" cy="5154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29"/>
          <p:cNvGrpSpPr/>
          <p:nvPr/>
        </p:nvGrpSpPr>
        <p:grpSpPr>
          <a:xfrm>
            <a:off x="2583273" y="470705"/>
            <a:ext cx="1233485" cy="1233485"/>
            <a:chOff x="2872812" y="1498619"/>
            <a:chExt cx="1053900" cy="1053900"/>
          </a:xfrm>
        </p:grpSpPr>
        <p:sp>
          <p:nvSpPr>
            <p:cNvPr id="198" name="Google Shape;198;p29"/>
            <p:cNvSpPr/>
            <p:nvPr/>
          </p:nvSpPr>
          <p:spPr>
            <a:xfrm>
              <a:off x="2872812" y="1498619"/>
              <a:ext cx="1053900" cy="1053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9"/>
            <p:cNvSpPr/>
            <p:nvPr/>
          </p:nvSpPr>
          <p:spPr>
            <a:xfrm>
              <a:off x="3128712" y="1729418"/>
              <a:ext cx="542100" cy="5154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29"/>
          <p:cNvGrpSpPr/>
          <p:nvPr/>
        </p:nvGrpSpPr>
        <p:grpSpPr>
          <a:xfrm>
            <a:off x="3955259" y="470705"/>
            <a:ext cx="1233485" cy="1233485"/>
            <a:chOff x="4045050" y="1484544"/>
            <a:chExt cx="1053900" cy="1053900"/>
          </a:xfrm>
        </p:grpSpPr>
        <p:sp>
          <p:nvSpPr>
            <p:cNvPr id="201" name="Google Shape;201;p29"/>
            <p:cNvSpPr/>
            <p:nvPr/>
          </p:nvSpPr>
          <p:spPr>
            <a:xfrm>
              <a:off x="4045050" y="1484544"/>
              <a:ext cx="1053900" cy="1053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9"/>
            <p:cNvSpPr/>
            <p:nvPr/>
          </p:nvSpPr>
          <p:spPr>
            <a:xfrm>
              <a:off x="4300950" y="1715343"/>
              <a:ext cx="542100" cy="5154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" name="Google Shape;203;p29"/>
          <p:cNvGrpSpPr/>
          <p:nvPr/>
        </p:nvGrpSpPr>
        <p:grpSpPr>
          <a:xfrm>
            <a:off x="5327261" y="470705"/>
            <a:ext cx="1233485" cy="1233485"/>
            <a:chOff x="5217300" y="1498632"/>
            <a:chExt cx="1053900" cy="1053900"/>
          </a:xfrm>
        </p:grpSpPr>
        <p:sp>
          <p:nvSpPr>
            <p:cNvPr id="204" name="Google Shape;204;p29"/>
            <p:cNvSpPr/>
            <p:nvPr/>
          </p:nvSpPr>
          <p:spPr>
            <a:xfrm>
              <a:off x="5217300" y="1498632"/>
              <a:ext cx="1053900" cy="1053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5473200" y="1729430"/>
              <a:ext cx="542100" cy="5154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29"/>
          <p:cNvSpPr txBox="1"/>
          <p:nvPr>
            <p:ph idx="4294967295" type="body"/>
          </p:nvPr>
        </p:nvSpPr>
        <p:spPr>
          <a:xfrm>
            <a:off x="311700" y="2246650"/>
            <a:ext cx="8520600" cy="16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>
                <a:latin typeface="Roboto Slab"/>
                <a:ea typeface="Roboto Slab"/>
                <a:cs typeface="Roboto Slab"/>
                <a:sym typeface="Roboto Slab"/>
              </a:rPr>
              <a:t>Thank you</a:t>
            </a:r>
            <a:endParaRPr sz="6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grpSp>
        <p:nvGrpSpPr>
          <p:cNvPr id="207" name="Google Shape;207;p29"/>
          <p:cNvGrpSpPr/>
          <p:nvPr/>
        </p:nvGrpSpPr>
        <p:grpSpPr>
          <a:xfrm>
            <a:off x="6699261" y="470705"/>
            <a:ext cx="1233485" cy="1233485"/>
            <a:chOff x="5217300" y="1498632"/>
            <a:chExt cx="1053900" cy="1053900"/>
          </a:xfrm>
        </p:grpSpPr>
        <p:sp>
          <p:nvSpPr>
            <p:cNvPr id="208" name="Google Shape;208;p29"/>
            <p:cNvSpPr/>
            <p:nvPr/>
          </p:nvSpPr>
          <p:spPr>
            <a:xfrm>
              <a:off x="5217300" y="1498632"/>
              <a:ext cx="1053900" cy="1053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5473200" y="1729430"/>
              <a:ext cx="542100" cy="5154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Recreational Fishing Regulations by Species | NOAA Fisheries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Sea Fish Size Limit Chart - SeaAngler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G.A. Rose, On distributional responses of North Atlantic fish to climate change, ICES Journal of Marine Science, Volume 62, Issue 7, 2005, Pages 1360–1374, </a:t>
            </a:r>
            <a:r>
              <a:rPr lang="en" sz="11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https://doi.org/10.1016/j.icesjms.2005.05.007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https://journals.plos.org/plosone/article?id=10.1371/journal.pone.0041538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https://www.charterfishingdestin.com/saltwater-fishing-baits/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8"/>
              </a:rPr>
              <a:t>https://afspubs.onlinelibrary.wiley.com/doi/full/10.1002/mcf2.10007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</a:t>
            </a:r>
            <a:r>
              <a:rPr lang="en"/>
              <a:t>Atlantic Ocean coastline has rich fishery resources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 quality dataset to explore (Published by NOAA)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Fishing simulation is a compelling topic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Link to dataset download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4177" y="2368050"/>
            <a:ext cx="3634874" cy="240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NOAA Fish-Level Dataset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87900" y="1489825"/>
            <a:ext cx="4029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Fish-level Length and Weight Dataset includes fish-level length and weight data and variables required for estimation.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Gathered by the Access Point Angler Intercept Survey.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columns are year, common, length, weight, and date. 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9650" y="1244050"/>
            <a:ext cx="4107375" cy="319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/>
              <a:t>Hypotheses</a:t>
            </a:r>
            <a:endParaRPr/>
          </a:p>
        </p:txBody>
      </p:sp>
      <p:cxnSp>
        <p:nvCxnSpPr>
          <p:cNvPr id="84" name="Google Shape;84;p16"/>
          <p:cNvCxnSpPr/>
          <p:nvPr/>
        </p:nvCxnSpPr>
        <p:spPr>
          <a:xfrm>
            <a:off x="418675" y="181188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" name="Google Shape;85;p16"/>
          <p:cNvSpPr txBox="1"/>
          <p:nvPr>
            <p:ph idx="4294967295" type="body"/>
          </p:nvPr>
        </p:nvSpPr>
        <p:spPr>
          <a:xfrm>
            <a:off x="311700" y="1842450"/>
            <a:ext cx="3853200" cy="28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The average fish length in winter is greater than the fish caught in summer.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The use of lures does not affect the variety of fish caught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The South Atlantic region has more variety of fish than the North Atlantic region. </a:t>
            </a:r>
            <a:endParaRPr sz="1400"/>
          </a:p>
        </p:txBody>
      </p:sp>
      <p:sp>
        <p:nvSpPr>
          <p:cNvPr id="86" name="Google Shape;86;p16"/>
          <p:cNvSpPr txBox="1"/>
          <p:nvPr>
            <p:ph idx="4294967295" type="body"/>
          </p:nvPr>
        </p:nvSpPr>
        <p:spPr>
          <a:xfrm>
            <a:off x="4905750" y="372504"/>
            <a:ext cx="38532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latin typeface="Roboto Slab"/>
                <a:ea typeface="Roboto Slab"/>
                <a:cs typeface="Roboto Slab"/>
                <a:sym typeface="Roboto Slab"/>
              </a:rPr>
              <a:t>Challenges </a:t>
            </a:r>
            <a:endParaRPr sz="2400">
              <a:solidFill>
                <a:schemeClr val="accent5"/>
              </a:solidFill>
            </a:endParaRPr>
          </a:p>
        </p:txBody>
      </p:sp>
      <p:cxnSp>
        <p:nvCxnSpPr>
          <p:cNvPr id="87" name="Google Shape;87;p16"/>
          <p:cNvCxnSpPr/>
          <p:nvPr/>
        </p:nvCxnSpPr>
        <p:spPr>
          <a:xfrm>
            <a:off x="5012725" y="1811883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" name="Google Shape;88;p16"/>
          <p:cNvSpPr txBox="1"/>
          <p:nvPr>
            <p:ph idx="4294967295" type="body"/>
          </p:nvPr>
        </p:nvSpPr>
        <p:spPr>
          <a:xfrm>
            <a:off x="4905750" y="1811875"/>
            <a:ext cx="3853200" cy="28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This simulation is not for scientific purposes.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Too many uncertainties.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Hypothesis 1</a:t>
            </a:r>
            <a:endParaRPr sz="3800"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87900" y="1489825"/>
            <a:ext cx="3681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average fish length in winter is greater than the fish caught in summer.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Set fish stats (common, lng, wgt) based on different season.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Winter: Jan 1 to Mar 31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Summer: Jul1 to Sep 30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Run the simulation for 1000 times</a:t>
            </a:r>
            <a:endParaRPr sz="1400"/>
          </a:p>
        </p:txBody>
      </p:sp>
      <p:sp>
        <p:nvSpPr>
          <p:cNvPr id="95" name="Google Shape;95;p17"/>
          <p:cNvSpPr txBox="1"/>
          <p:nvPr/>
        </p:nvSpPr>
        <p:spPr>
          <a:xfrm>
            <a:off x="4180950" y="141725"/>
            <a:ext cx="36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 output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1325" y="2834550"/>
            <a:ext cx="2794300" cy="1449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1313" y="458025"/>
            <a:ext cx="2794305" cy="221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  <p:sp>
        <p:nvSpPr>
          <p:cNvPr id="103" name="Google Shape;103;p18"/>
          <p:cNvSpPr txBox="1"/>
          <p:nvPr>
            <p:ph type="title"/>
          </p:nvPr>
        </p:nvSpPr>
        <p:spPr>
          <a:xfrm>
            <a:off x="265500" y="1818600"/>
            <a:ext cx="4045200" cy="15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</a:t>
            </a:r>
            <a:endParaRPr/>
          </a:p>
        </p:txBody>
      </p:sp>
      <p:sp>
        <p:nvSpPr>
          <p:cNvPr id="109" name="Google Shape;109;p1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Species in trip</a:t>
            </a:r>
            <a:endParaRPr/>
          </a:p>
        </p:txBody>
      </p:sp>
      <p:graphicFrame>
        <p:nvGraphicFramePr>
          <p:cNvPr id="110" name="Google Shape;110;p19"/>
          <p:cNvGraphicFramePr/>
          <p:nvPr/>
        </p:nvGraphicFramePr>
        <p:xfrm>
          <a:off x="4572000" y="10004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{EDFC73AB-8812-4F9E-B04D-EAAAA290895F}</a:tableStyleId>
              </a:tblPr>
              <a:tblGrid>
                <a:gridCol w="4518750"/>
              </a:tblGrid>
              <a:tr h="452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   = North Atlantic (ME; NH; MA; RI; CT)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6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   = Mid-Atlantic (NY; NJ; DE; MD; VA)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6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   = South Atlantic (NC; SC; GA; EFL)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6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   = Gulf of Mexico (WFL; AL; MS; LA) 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6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   = West Pacific (HI)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6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 = U. S. Caribbean (Puerto Rico and Virgin Islands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11" name="Google Shape;111;p19"/>
          <p:cNvCxnSpPr/>
          <p:nvPr/>
        </p:nvCxnSpPr>
        <p:spPr>
          <a:xfrm flipH="1" rot="10800000">
            <a:off x="4576500" y="931500"/>
            <a:ext cx="4576500" cy="13500"/>
          </a:xfrm>
          <a:prstGeom prst="straightConnector1">
            <a:avLst/>
          </a:prstGeom>
          <a:noFill/>
          <a:ln cap="flat" cmpd="sng" w="762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5724025" y="1688275"/>
            <a:ext cx="2662200" cy="31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900"/>
              <a:t>288 species</a:t>
            </a:r>
            <a:r>
              <a:rPr lang="en" sz="2300"/>
              <a:t> </a:t>
            </a:r>
            <a:endParaRPr sz="2300"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 amt="57000"/>
          </a:blip>
          <a:stretch>
            <a:fillRect/>
          </a:stretch>
        </p:blipFill>
        <p:spPr>
          <a:xfrm>
            <a:off x="5724025" y="0"/>
            <a:ext cx="3836999" cy="362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8150" y="1"/>
            <a:ext cx="3204025" cy="295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0925" y="1723180"/>
            <a:ext cx="3204026" cy="3437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6">
            <a:alphaModFix amt="98000"/>
          </a:blip>
          <a:stretch>
            <a:fillRect/>
          </a:stretch>
        </p:blipFill>
        <p:spPr>
          <a:xfrm>
            <a:off x="0" y="0"/>
            <a:ext cx="3021712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" y="2184200"/>
            <a:ext cx="2771420" cy="29593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2205625" y="1423675"/>
            <a:ext cx="43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BD95C9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2500">
              <a:solidFill>
                <a:srgbClr val="BD95C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5198950" y="4453050"/>
            <a:ext cx="43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BD95C9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2500">
              <a:solidFill>
                <a:srgbClr val="BD95C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5419125" y="1993075"/>
            <a:ext cx="43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BD95C9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2500">
              <a:solidFill>
                <a:srgbClr val="BD95C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1667675" y="3818450"/>
            <a:ext cx="435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BD95C9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2500">
              <a:solidFill>
                <a:srgbClr val="BD95C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372575" y="481148"/>
            <a:ext cx="2771425" cy="1002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-280300" y="53900"/>
            <a:ext cx="4045200" cy="15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 amt="58000"/>
          </a:blip>
          <a:stretch>
            <a:fillRect/>
          </a:stretch>
        </p:blipFill>
        <p:spPr>
          <a:xfrm>
            <a:off x="4751074" y="473500"/>
            <a:ext cx="4199275" cy="3976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64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135" name="Google Shape;135;p21"/>
          <p:cNvSpPr txBox="1"/>
          <p:nvPr/>
        </p:nvSpPr>
        <p:spPr>
          <a:xfrm>
            <a:off x="1385400" y="1727550"/>
            <a:ext cx="3814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7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Regulations by species</a:t>
            </a:r>
            <a:endParaRPr sz="23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352775" y="2433700"/>
            <a:ext cx="43983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" sz="23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istribution responses of temperate to North Atlantic fish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